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665" r:id="rId3"/>
    <p:sldId id="671" r:id="rId4"/>
    <p:sldId id="672" r:id="rId5"/>
    <p:sldId id="674" r:id="rId6"/>
    <p:sldId id="687" r:id="rId7"/>
    <p:sldId id="683" r:id="rId8"/>
    <p:sldId id="688" r:id="rId9"/>
    <p:sldId id="666" r:id="rId10"/>
    <p:sldId id="677" r:id="rId11"/>
    <p:sldId id="682" r:id="rId12"/>
    <p:sldId id="685" r:id="rId13"/>
    <p:sldId id="684" r:id="rId14"/>
    <p:sldId id="650" r:id="rId15"/>
    <p:sldId id="667" r:id="rId16"/>
    <p:sldId id="679" r:id="rId17"/>
    <p:sldId id="681" r:id="rId18"/>
    <p:sldId id="686" r:id="rId19"/>
    <p:sldId id="690" r:id="rId20"/>
    <p:sldId id="693" r:id="rId21"/>
    <p:sldId id="694" r:id="rId22"/>
    <p:sldId id="695" r:id="rId23"/>
    <p:sldId id="696" r:id="rId24"/>
    <p:sldId id="697" r:id="rId25"/>
    <p:sldId id="673" r:id="rId26"/>
    <p:sldId id="661" r:id="rId27"/>
    <p:sldId id="668" r:id="rId28"/>
    <p:sldId id="675" r:id="rId29"/>
    <p:sldId id="689" r:id="rId30"/>
    <p:sldId id="707" r:id="rId31"/>
    <p:sldId id="649" r:id="rId32"/>
    <p:sldId id="680" r:id="rId33"/>
    <p:sldId id="698" r:id="rId34"/>
    <p:sldId id="710" r:id="rId35"/>
    <p:sldId id="699" r:id="rId36"/>
    <p:sldId id="703" r:id="rId37"/>
    <p:sldId id="702" r:id="rId38"/>
    <p:sldId id="705" r:id="rId39"/>
    <p:sldId id="706" r:id="rId40"/>
    <p:sldId id="701" r:id="rId41"/>
    <p:sldId id="704" r:id="rId42"/>
    <p:sldId id="709" r:id="rId43"/>
    <p:sldId id="708" r:id="rId44"/>
    <p:sldId id="711" r:id="rId45"/>
    <p:sldId id="715" r:id="rId46"/>
    <p:sldId id="712" r:id="rId47"/>
    <p:sldId id="713" r:id="rId48"/>
    <p:sldId id="714" r:id="rId49"/>
  </p:sldIdLst>
  <p:sldSz cx="9144000" cy="6858000" type="screen4x3"/>
  <p:notesSz cx="6797675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FF"/>
    <a:srgbClr val="06AA68"/>
    <a:srgbClr val="92D050"/>
    <a:srgbClr val="0070C0"/>
    <a:srgbClr val="232E55"/>
    <a:srgbClr val="E40000"/>
    <a:srgbClr val="FF5050"/>
    <a:srgbClr val="5F5F5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77905" autoAdjust="0"/>
  </p:normalViewPr>
  <p:slideViewPr>
    <p:cSldViewPr>
      <p:cViewPr>
        <p:scale>
          <a:sx n="66" d="100"/>
          <a:sy n="66" d="100"/>
        </p:scale>
        <p:origin x="23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2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30C704EE-38E9-4E72-9BB6-71E8241CE3C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C4B949D1-13AE-416E-B4E0-4B79F787B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D66AE9B-9EE2-43DA-9A8E-D2E5656B8B4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7416"/>
            <a:ext cx="5438140" cy="4469130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FFA5E540-6D76-429F-95AD-C7F13B3CA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8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98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0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4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1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76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7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9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3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6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7FF1-8854-F297-74B9-24ACE8F2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B785-F836-E481-D65D-F4B0F3DB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6D145-500A-1E53-1042-7C31B367D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BF4F-AE6F-EDE2-032B-36F7B1E42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0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65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Wake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2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4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3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12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1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4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2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6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99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63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57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5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9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92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16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21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9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9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Bae’s code, RETAU180</a:t>
            </a:r>
          </a:p>
          <a:p>
            <a:r>
              <a:rPr lang="en-US" dirty="0"/>
              <a:t>LES+DSMAG RETAU395&amp;550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3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4C2D-EB00-22D4-5F9A-9DCDC82F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7FEC3-C199-4FA0-0F77-9AE422C55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0D318-6DE4-8835-8216-A325D74FC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909A-6C1C-DB4A-37AD-A7B1B7338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74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4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78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8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3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D7DD-D620-77A7-C782-2C721CBD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A0D12-8F89-320A-F5CB-05803F076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F3DAA-CA3C-ED78-901D-052459FC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5BE1-A505-C910-CDD6-C11DAFD5D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4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0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>
                <a:gd name="T0" fmla="*/ 0 w 4"/>
                <a:gd name="T1" fmla="*/ 390625 h 2"/>
                <a:gd name="T2" fmla="*/ 0 w 4"/>
                <a:gd name="T3" fmla="*/ 390625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0099"/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7015205-6E1C-4AA4-A1F5-F88A14739F8D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458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005B59-A863-49AB-8A46-4FABF628DCDB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75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63246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63246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B359B8-BB35-4942-BB3F-553087A1AB07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212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51FDAB-E13B-4DED-ACB5-C97F04F9745D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8891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1C2638-AFB1-4A52-81EA-13B8957633A2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00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628775"/>
            <a:ext cx="4106862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628775"/>
            <a:ext cx="4108450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FEA545-9191-4074-8B47-064CD17714D7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DA739D-67B9-461E-9E24-584E6BDA3BCB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946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17A94F-F96B-45CF-824C-A53F0758AB69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685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E811E-CB35-486D-A51A-D28D7B88C8A1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3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3516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060A9D-03E3-407A-91FE-4FD83FD5236C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699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ABF16-FC76-43D1-8210-F66033CB86AD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61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95288" y="1628775"/>
            <a:ext cx="83677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633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15367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fld id="{5C24D9CC-1561-4C99-B045-95C038C2B123}" type="datetime1">
              <a:rPr lang="en-US" altLang="zh-CN" smtClean="0"/>
              <a:t>10/28/2024</a:t>
            </a:fld>
            <a:endParaRPr lang="en-US"/>
          </a:p>
        </p:txBody>
      </p:sp>
      <p:sp>
        <p:nvSpPr>
          <p:cNvPr id="4633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524625"/>
            <a:ext cx="1258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2" name="Picture 339" descr="pic1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143827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40" descr="pic2"/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363"/>
            <a:ext cx="143827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41" descr="pic3"/>
          <p:cNvPicPr>
            <a:picLocks noChangeAspect="1" noChangeArrowheads="1"/>
          </p:cNvPicPr>
          <p:nvPr userDrawn="1"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0863"/>
            <a:ext cx="143827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43" descr="中文图标"/>
          <p:cNvPicPr>
            <a:picLocks noChangeAspect="1" noChangeArrowheads="1"/>
          </p:cNvPicPr>
          <p:nvPr userDrawn="1"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8388"/>
            <a:ext cx="18351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350" descr="圆形图标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0"/>
            <a:ext cx="539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351" descr="LAST-Logo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0"/>
            <a:ext cx="11890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rgbClr val="000066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800">
          <a:solidFill>
            <a:srgbClr val="006666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hlink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2000">
          <a:solidFill>
            <a:srgbClr val="990099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0.png"/><Relationship Id="rId4" Type="http://schemas.openxmlformats.org/officeDocument/2006/relationships/image" Target="../media/image13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8839200" cy="2362200"/>
          </a:xfrm>
        </p:spPr>
        <p:txBody>
          <a:bodyPr/>
          <a:lstStyle/>
          <a:p>
            <a:r>
              <a:rPr lang="en-US" dirty="0"/>
              <a:t>V&amp;V of WMLES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962400"/>
            <a:ext cx="8534400" cy="1981200"/>
          </a:xfrm>
        </p:spPr>
        <p:txBody>
          <a:bodyPr/>
          <a:lstStyle/>
          <a:p>
            <a:r>
              <a:rPr lang="zh-CN" altLang="en-US" sz="2800" dirty="0">
                <a:latin typeface="+mj-lt"/>
              </a:rPr>
              <a:t>   </a:t>
            </a:r>
            <a:endParaRPr lang="en-US" altLang="zh-CN" sz="2800" dirty="0">
              <a:latin typeface="+mj-lt"/>
            </a:endParaRPr>
          </a:p>
          <a:p>
            <a:r>
              <a:rPr lang="en-US" altLang="zh-CN" sz="2800" dirty="0">
                <a:latin typeface="+mj-lt"/>
              </a:rPr>
              <a:t>  Maochao Xiao</a:t>
            </a:r>
          </a:p>
          <a:p>
            <a:r>
              <a:rPr lang="en-US" altLang="zh-CN" sz="2800" dirty="0">
                <a:latin typeface="+mj-lt"/>
              </a:rPr>
              <a:t>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788A7C8C-5870-4D39-84CF-35705CED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-533400"/>
            <a:ext cx="3124200" cy="211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65394"/>
      </p:ext>
    </p:extLst>
  </p:cSld>
  <p:clrMapOvr>
    <a:masterClrMapping/>
  </p:clrMapOvr>
  <p:transition spd="med" advTm="1076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D60A6B-1415-10FE-7C9B-55C741AB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81200"/>
            <a:ext cx="3200400" cy="2410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8D3F2F-0276-F566-E207-111E27E2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88738"/>
            <a:ext cx="3200400" cy="2420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841AD-5F84-7843-AB59-1ABBC5EA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366424"/>
            <a:ext cx="3200400" cy="2417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188352-A923-E002-6698-A438834C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366424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45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23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(Lx, Ly)=(6.4, 2.4) produces almost the same results as (Lx, Ly)=(12.8, 4.8)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CS0.16 produces the best overall results (CS0.15, best log law)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produces the best results with coarse resolutions in the wall-normal direction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0D637-156D-45C7-C0B6-EF2F2C6F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3200400" cy="240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DC6D2-56B0-4814-3CC5-CFB79A99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823042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47A07-7394-83B4-0C8F-CC8272A4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873595"/>
            <a:ext cx="3200400" cy="2405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940DC7-1595-5664-9E05-E750B121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839" y="3437963"/>
            <a:ext cx="3200400" cy="2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11142"/>
      </p:ext>
    </p:extLst>
  </p:cSld>
  <p:clrMapOvr>
    <a:masterClrMapping/>
  </p:clrMapOvr>
  <p:transition spd="med" advTm="63997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693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Smagorinsky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Alph2=2.52 for the first off-wall layer of cells fits the first principle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C2323D-69B6-72B5-1F7E-EBEDA419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18214"/>
            <a:ext cx="3200400" cy="2408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F8A1E-D3AC-8B9C-ADBF-EF81431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918214"/>
            <a:ext cx="3200400" cy="24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8530"/>
      </p:ext>
    </p:extLst>
  </p:cSld>
  <p:clrMapOvr>
    <a:masterClrMapping/>
  </p:clrMapOvr>
  <p:transition spd="med" advTm="6399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97948" cy="15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 in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05906-8C08-35C0-69AA-80BA856C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38400"/>
            <a:ext cx="3200400" cy="2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C11FC-9164-E1F0-5BA4-5FEB7718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438400"/>
            <a:ext cx="3200400" cy="239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EF280-ECAB-06D6-1378-B07C0DFA6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89" y="4837416"/>
            <a:ext cx="3200400" cy="2374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69885-99F2-383F-6AC0-930520EDB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806" y="4806773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50885"/>
      </p:ext>
    </p:extLst>
  </p:cSld>
  <p:clrMapOvr>
    <a:masterClrMapping/>
  </p:clrMapOvr>
  <p:transition spd="med" advTm="6399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3384177-C1B6-3F19-F831-1205A5DA73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1979889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C5CEECD-70F9-A816-BDE0-0CF29A6F5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F556-E795-2300-7F43-648997D0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400"/>
            <a:ext cx="3200400" cy="2372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93039-8369-B913-4A11-AE5A4E08A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676400"/>
            <a:ext cx="3200400" cy="2397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33F98-D969-7680-D0BE-D006F8E4AA33}"/>
              </a:ext>
            </a:extLst>
          </p:cNvPr>
          <p:cNvSpPr txBox="1"/>
          <p:nvPr/>
        </p:nvSpPr>
        <p:spPr>
          <a:xfrm>
            <a:off x="4402469" y="18379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ADFC7-883F-BEFB-D78E-E7BE34CB3B01}"/>
              </a:ext>
            </a:extLst>
          </p:cNvPr>
          <p:cNvSpPr txBox="1"/>
          <p:nvPr/>
        </p:nvSpPr>
        <p:spPr>
          <a:xfrm>
            <a:off x="1119589" y="1837912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</p:spTree>
    <p:extLst>
      <p:ext uri="{BB962C8B-B14F-4D97-AF65-F5344CB8AC3E}">
        <p14:creationId xmlns:p14="http://schemas.microsoft.com/office/powerpoint/2010/main" val="3546392556"/>
      </p:ext>
    </p:extLst>
  </p:cSld>
  <p:clrMapOvr>
    <a:masterClrMapping/>
  </p:clrMapOvr>
  <p:transition spd="med" advTm="6399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181C3B-8EE1-3C24-D08F-CC31E2A5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38400"/>
            <a:ext cx="3200400" cy="2392631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E08BCD-AEE7-9056-0B15-7EFBABD3116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97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13011"/>
      </p:ext>
    </p:extLst>
  </p:cSld>
  <p:clrMapOvr>
    <a:masterClrMapping/>
  </p:clrMapOvr>
  <p:transition spd="med" advTm="63997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influence on the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984DA-6DAA-C135-37DC-106C7B9A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81200"/>
            <a:ext cx="3200400" cy="237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22117-EA6E-3D40-9C98-166D3CA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981200"/>
            <a:ext cx="3200400" cy="239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A317A-9A41-FDD3-23CD-B5E27D9C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59807"/>
            <a:ext cx="3200400" cy="2401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D5C55-AFD2-D03F-088C-5910809A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385207"/>
            <a:ext cx="3200400" cy="23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6686"/>
      </p:ext>
    </p:extLst>
  </p:cSld>
  <p:clrMapOvr>
    <a:masterClrMapping/>
  </p:clrMapOvr>
  <p:transition spd="med" advTm="6399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12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Linear variation of </a:t>
            </a:r>
            <a:r>
              <a:rPr lang="en-US" altLang="zh-CN" sz="2000" err="1">
                <a:latin typeface="+mn-lt"/>
                <a:cs typeface="Times New Roman" panose="02020603050405020304" pitchFamily="18" charset="0"/>
              </a:rPr>
              <a:t>tau</a:t>
            </a:r>
            <a:r>
              <a:rPr lang="en-US" altLang="zh-CN" sz="2000">
                <a:latin typeface="+mn-lt"/>
                <a:cs typeface="Times New Roman" panose="02020603050405020304" pitchFamily="18" charset="0"/>
              </a:rPr>
              <a:t>_tot 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should also apply in LES/RANS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As Re increases, the influence of Cs is less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AE87AF-C77B-93F0-0A0E-3A7AB94A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3" y="2362200"/>
            <a:ext cx="3200400" cy="2401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01603B-CF4C-84A7-304B-9F33A670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751678"/>
            <a:ext cx="3200400" cy="23837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9CD618-29C0-401D-4874-843E8F64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763780"/>
            <a:ext cx="3200400" cy="24015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3654BF-4D16-5823-4E56-766A2126C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733" y="2367320"/>
            <a:ext cx="3200400" cy="23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0235"/>
      </p:ext>
    </p:extLst>
  </p:cSld>
  <p:clrMapOvr>
    <a:masterClrMapping/>
  </p:clrMapOvr>
  <p:transition spd="med" advTm="6399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22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 produces more accurate results, than the static version, when the grid meets the requirements of LES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and the results are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results, demonstrating that the current implementation is correct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EA90E-4ED5-A563-724C-9BEC1786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8" y="3530353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B5A9-A7DA-EEDF-FD11-9EF447F6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30353"/>
            <a:ext cx="3200400" cy="2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3696"/>
      </p:ext>
    </p:extLst>
  </p:cSld>
  <p:clrMapOvr>
    <a:masterClrMapping/>
  </p:clrMapOvr>
  <p:transition spd="med" advTm="6399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29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wall model, very large (oscillating) velocity near the wall (too-small time step)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no-slip wall, oscillating velocity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treatment would cause the same viscous flux for u(k=2). What would this cause?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If using second-order accurate derivative, the computation diverges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1DBC6-155C-A5EF-F6CE-36F2679D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165681"/>
            <a:ext cx="3200400" cy="2387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1F4D2-916F-F823-43B7-0CF05E12C473}"/>
              </a:ext>
            </a:extLst>
          </p:cNvPr>
          <p:cNvSpPr txBox="1"/>
          <p:nvPr/>
        </p:nvSpPr>
        <p:spPr>
          <a:xfrm>
            <a:off x="1134274" y="602137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966FD-BCE1-4F3A-446E-DB7C0423B99E}"/>
              </a:ext>
            </a:extLst>
          </p:cNvPr>
          <p:cNvSpPr txBox="1"/>
          <p:nvPr/>
        </p:nvSpPr>
        <p:spPr>
          <a:xfrm>
            <a:off x="5963771" y="6081037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B971-F386-451D-8926-C5D33B5A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191000"/>
            <a:ext cx="3200400" cy="2392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E8F6F8-0568-AEED-1173-93EA4612965E}"/>
              </a:ext>
            </a:extLst>
          </p:cNvPr>
          <p:cNvSpPr txBox="1"/>
          <p:nvPr/>
        </p:nvSpPr>
        <p:spPr>
          <a:xfrm>
            <a:off x="2472272" y="60460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No-slip</a:t>
            </a:r>
          </a:p>
        </p:txBody>
      </p:sp>
    </p:spTree>
    <p:extLst>
      <p:ext uri="{BB962C8B-B14F-4D97-AF65-F5344CB8AC3E}">
        <p14:creationId xmlns:p14="http://schemas.microsoft.com/office/powerpoint/2010/main" val="2969825997"/>
      </p:ext>
    </p:extLst>
  </p:cSld>
  <p:clrMapOvr>
    <a:masterClrMapping/>
  </p:clrMapOvr>
  <p:transition spd="med" advTm="6399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27A5-1BF4-A303-EDD5-EE7B5483D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403F9C4-3150-E7B4-F7AA-9241D90B0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DE24A7-108E-8F3D-A3A0-236CCCB0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06380B4-F0EF-0F3E-264F-55AACA038C5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47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F6FD-A41B-AC98-57CF-8DFDDA4B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8805"/>
            <a:ext cx="3200400" cy="2410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4CB8F9-DC8F-1C46-00D0-67AC2DF8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46" y="1748805"/>
            <a:ext cx="3200400" cy="239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B13BB-2945-9687-8745-829109E7F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246" y="4267200"/>
            <a:ext cx="3200400" cy="2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3014"/>
      </p:ext>
    </p:extLst>
  </p:cSld>
  <p:clrMapOvr>
    <a:masterClrMapping/>
  </p:clrMapOvr>
  <p:transition spd="med" advTm="6399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E3F5D-9F2A-1CAA-2BA5-61C523F7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05000"/>
            <a:ext cx="3200400" cy="243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05D99-8A80-53AA-F322-DEFFE1A4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38917"/>
            <a:ext cx="3200400" cy="23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5590"/>
      </p:ext>
    </p:extLst>
  </p:cSld>
  <p:clrMapOvr>
    <a:masterClrMapping/>
  </p:clrMapOvr>
  <p:transition spd="med" advTm="639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2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nd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 of the strain rate does not bring better accuracy, in contrast to 1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672F-C50A-1183-6DA6-33BCD59B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67000"/>
            <a:ext cx="3200400" cy="241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B0806-1B8C-3341-9674-A0D5EEDB0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67000"/>
            <a:ext cx="3200400" cy="2425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7500F6-D67F-0577-0A51-8A01C3DE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077624"/>
            <a:ext cx="3200400" cy="241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36C689-18CE-858C-4D90-D4F33A94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867" y="5092019"/>
            <a:ext cx="3200400" cy="23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3146"/>
      </p:ext>
    </p:extLst>
  </p:cSld>
  <p:clrMapOvr>
    <a:masterClrMapping/>
  </p:clrMapOvr>
  <p:transition spd="med" advTm="6399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745548" cy="16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model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Setting alph2=4 brings continuous variation of eddy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60BAF-A6D3-913B-BD30-A575367C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770631"/>
            <a:ext cx="3200400" cy="2408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E3991-AD1D-8E0B-2697-426A4D0C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68025"/>
            <a:ext cx="3200400" cy="2410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63710-53F2-2F53-38AB-57A6AEB6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181600"/>
            <a:ext cx="3200400" cy="2411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041A0-2C22-41C7-4711-A28C33571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5257800"/>
            <a:ext cx="3200400" cy="2449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24766-5054-375A-FE9F-9D4DF0D2A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5290776"/>
            <a:ext cx="3200400" cy="241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5C687-7E08-0931-75D3-7221F8BE0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2" y="7620000"/>
            <a:ext cx="3207418" cy="240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588C-35F7-728B-20CA-C1A154646448}"/>
              </a:ext>
            </a:extLst>
          </p:cNvPr>
          <p:cNvSpPr txBox="1"/>
          <p:nvPr/>
        </p:nvSpPr>
        <p:spPr>
          <a:xfrm>
            <a:off x="685800" y="605981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B8F0F-4C4B-73F0-964A-AE33A32E2294}"/>
              </a:ext>
            </a:extLst>
          </p:cNvPr>
          <p:cNvSpPr txBox="1"/>
          <p:nvPr/>
        </p:nvSpPr>
        <p:spPr>
          <a:xfrm>
            <a:off x="762000" y="838851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AR=2</a:t>
            </a:r>
          </a:p>
        </p:txBody>
      </p:sp>
    </p:spTree>
    <p:extLst>
      <p:ext uri="{BB962C8B-B14F-4D97-AF65-F5344CB8AC3E}">
        <p14:creationId xmlns:p14="http://schemas.microsoft.com/office/powerpoint/2010/main" val="4583335"/>
      </p:ext>
    </p:extLst>
  </p:cSld>
  <p:clrMapOvr>
    <a:masterClrMapping/>
  </p:clrMapOvr>
  <p:transition spd="med" advTm="6399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ACC3-48B6-9567-060E-9E5C83C8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76527"/>
            <a:ext cx="3200400" cy="2406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6B3135-A7B4-2B81-0205-4FD612BA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27" y="1976527"/>
            <a:ext cx="3200400" cy="2413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11D474-2C22-EF5A-926C-85714543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44" y="4458984"/>
            <a:ext cx="3200400" cy="23990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37E6A6-ABCC-43CE-8FB4-1C7518561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106" y="4467791"/>
            <a:ext cx="3200400" cy="2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8287"/>
      </p:ext>
    </p:extLst>
  </p:cSld>
  <p:clrMapOvr>
    <a:masterClrMapping/>
  </p:clrMapOvr>
  <p:transition spd="med" advTm="63997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9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7447D-78B5-360C-2955-814DAB9C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8711"/>
            <a:ext cx="3200400" cy="2392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2E05E-620F-0566-DBE2-7AC4231B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058711"/>
            <a:ext cx="3200400" cy="240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479BEE-BCAC-B8A6-9C68-288F5D398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71" y="4451342"/>
            <a:ext cx="3200400" cy="2393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21E120-A303-2AA5-1AFF-E8FF6EE5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4460291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68823"/>
      </p:ext>
    </p:extLst>
  </p:cSld>
  <p:clrMapOvr>
    <a:masterClrMapping/>
  </p:clrMapOvr>
  <p:transition spd="med" advTm="63997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9050348" cy="9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is optimal, and CS0.05 is too small, especially in the core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D673-3CD6-67E5-1D04-99842008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7" y="1981200"/>
            <a:ext cx="3200400" cy="2371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8D1E-1DD0-3AD6-D002-32CF10A8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87" y="1981200"/>
            <a:ext cx="3200400" cy="2376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36A76-BE35-28E9-DD09-83C445ABB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87" y="4352244"/>
            <a:ext cx="3200400" cy="240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E94A4-9CD3-28E6-733C-B4977FFB7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52244"/>
            <a:ext cx="3200400" cy="23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163"/>
      </p:ext>
    </p:extLst>
  </p:cSld>
  <p:clrMapOvr>
    <a:masterClrMapping/>
  </p:clrMapOvr>
  <p:transition spd="med" advTm="6399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144000" cy="13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 reproduces the statistics without SGS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F3895B-202B-3D41-46E4-68AC6908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09800"/>
            <a:ext cx="51899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4850"/>
      </p:ext>
    </p:extLst>
  </p:cSld>
  <p:clrMapOvr>
    <a:masterClrMapping/>
  </p:clrMapOvr>
  <p:transition spd="med" advTm="6399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202748" cy="19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Domain size hardly influences the results. The outer layer is negligibly influenced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Longer domain needs longer transient time (larger structures resolved, longer periods?)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30609-308B-8633-CD1A-6158822B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3162"/>
            <a:ext cx="3200400" cy="2381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6F3BE4-8913-CAA8-F26E-77828474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42179"/>
            <a:ext cx="3200400" cy="2422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A8E5F-4A55-85EE-A594-9A4E5891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364382"/>
            <a:ext cx="3200400" cy="2404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D5A1-D905-059E-56BB-62668C325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98" y="5364382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030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974148" cy="324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 damping results in small velocity gradient near the wall due to the large eddy viscosity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Even if using no-slip wall, the eddy viscosity is too large at the first cell due to the discontinuity of wall-parallel velocity. When a coarse grid is used near the wall, the wall-normal gradient should always be computed using one-sided difference, nothing to do with wall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4D7F-33B6-3BF8-99BE-73669873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3200400" cy="237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AADDE-8B12-4180-82A6-00BBCD05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348820"/>
            <a:ext cx="3200400" cy="2391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4633B-8FBA-DEF1-79CE-85F57543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740159"/>
            <a:ext cx="3200400" cy="2414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F48B-F829-1003-2DEA-E9744AC36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6764635"/>
            <a:ext cx="3200400" cy="2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7322"/>
      </p:ext>
    </p:extLst>
  </p:cSld>
  <p:clrMapOvr>
    <a:masterClrMapping/>
  </p:clrMapOvr>
  <p:transition spd="med" advTm="6399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B83F688-3AAF-6E92-D5A4-B8DCA97B9756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Small geometry is sufficient for testing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484FF-8898-ABF6-5145-BDB43B94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7" y="2048369"/>
            <a:ext cx="3200400" cy="239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3B3DB-4AF9-2CD3-83C6-3ABF8961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59854"/>
            <a:ext cx="3200400" cy="2381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D0DC5-8C4B-8840-0A5D-B88B08AF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34" y="4440951"/>
            <a:ext cx="3200400" cy="2417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84AC6-E7EB-F75F-384D-EF05A64F2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67" y="4455452"/>
            <a:ext cx="3200400" cy="239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7952"/>
      </p:ext>
    </p:extLst>
  </p:cSld>
  <p:clrMapOvr>
    <a:masterClrMapping/>
  </p:clrMapOvr>
  <p:transition spd="med" advTm="6399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ACC does not influence the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324CD-E7DF-6B6E-6B48-C69B5D78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86D08-19D3-8A62-9FCC-F3831C1A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10878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18244-07FD-3FFE-6EF7-9A1D6391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94447"/>
            <a:ext cx="3200400" cy="2395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48A18-1C96-3C4E-DE98-BA220250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394447"/>
            <a:ext cx="3200400" cy="24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829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5639-1E20-31E0-8B5D-4D460D6E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F95C7F5-A7CD-3482-93B6-42167A306B1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8CC378E-088E-2B6B-369E-28AFAF0F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511130"/>
            <a:ext cx="3200400" cy="2413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2F8517-EB81-7A84-1138-9471EEC6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9501"/>
            <a:ext cx="3200400" cy="24248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253748-07DE-4320-6F8B-F6D890B54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229" y="2052808"/>
            <a:ext cx="3200400" cy="24381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6AEA6A-472A-1E28-F2FE-3E09DC361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2039501"/>
            <a:ext cx="3200400" cy="2393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296C35-A9B7-34AB-F23D-553AD04A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29" y="4530870"/>
            <a:ext cx="3200400" cy="24145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30E2124-982E-7E1A-26C3-2874F8B33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4800" y="4495800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00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99DD4C-C3EE-1C3A-C921-86950782D14F}"/>
              </a:ext>
            </a:extLst>
          </p:cNvPr>
          <p:cNvSpPr txBox="1"/>
          <p:nvPr/>
        </p:nvSpPr>
        <p:spPr>
          <a:xfrm>
            <a:off x="1786861" y="64124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F5FEBF-0D64-2DE9-F76A-A146EBCD6406}"/>
              </a:ext>
            </a:extLst>
          </p:cNvPr>
          <p:cNvSpPr txBox="1"/>
          <p:nvPr/>
        </p:nvSpPr>
        <p:spPr>
          <a:xfrm>
            <a:off x="6039727" y="6412468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37558-4943-B470-22BB-28A23C7F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95" y="3439203"/>
            <a:ext cx="3988005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9900"/>
      </p:ext>
    </p:extLst>
  </p:cSld>
  <p:clrMapOvr>
    <a:masterClrMapping/>
  </p:clrMapOvr>
  <p:transition spd="med" advTm="63997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78B1B-B0A1-67F4-8FAF-EE7B7DF6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09974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2099"/>
      </p:ext>
    </p:extLst>
  </p:cSld>
  <p:clrMapOvr>
    <a:masterClrMapping/>
  </p:clrMapOvr>
  <p:transition spd="med" advTm="63997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Square duct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vs 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9FE34-DCF2-9941-0B38-F9641C4C2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"/>
          <a:stretch/>
        </p:blipFill>
        <p:spPr>
          <a:xfrm>
            <a:off x="4496726" y="1905000"/>
            <a:ext cx="3200400" cy="267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4C914-E0D4-AD08-5237-F9AF7ECB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05000"/>
            <a:ext cx="3200400" cy="27158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D5361-BD35-084F-A027-9C55793423DD}"/>
              </a:ext>
            </a:extLst>
          </p:cNvPr>
          <p:cNvSpPr txBox="1"/>
          <p:nvPr/>
        </p:nvSpPr>
        <p:spPr>
          <a:xfrm>
            <a:off x="1905000" y="390837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26DE7-9CAD-5819-E40D-8C4B381C0D4F}"/>
              </a:ext>
            </a:extLst>
          </p:cNvPr>
          <p:cNvSpPr txBox="1"/>
          <p:nvPr/>
        </p:nvSpPr>
        <p:spPr>
          <a:xfrm>
            <a:off x="4953000" y="390837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WMLES+smag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F136A-B1CC-1196-1017-F05C7B789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26" y="4584043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25850"/>
      </p:ext>
    </p:extLst>
  </p:cSld>
  <p:clrMapOvr>
    <a:masterClrMapping/>
  </p:clrMapOvr>
  <p:transition spd="med" advTm="6399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/>
              <a:t>Square duct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vs 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FFD-4AE1-7D43-03F8-EDA67A92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1937972"/>
            <a:ext cx="3200400" cy="232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AC45A-4A35-C08C-79C8-B7E00AC99ABF}"/>
              </a:ext>
            </a:extLst>
          </p:cNvPr>
          <p:cNvSpPr txBox="1"/>
          <p:nvPr/>
        </p:nvSpPr>
        <p:spPr>
          <a:xfrm>
            <a:off x="990600" y="376677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WMLES+SMAG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96195-BA33-5BB0-3B63-7E97B21F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1937972"/>
            <a:ext cx="3131417" cy="2397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B6771-36DB-6EB2-874C-E70091284C67}"/>
              </a:ext>
            </a:extLst>
          </p:cNvPr>
          <p:cNvSpPr txBox="1"/>
          <p:nvPr/>
        </p:nvSpPr>
        <p:spPr>
          <a:xfrm>
            <a:off x="5410200" y="37667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549FB-4349-EF03-2AE7-F260993F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482" y="1931622"/>
            <a:ext cx="3200400" cy="2401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A86E3-EEB7-B3CD-77D6-24EB74EA6B51}"/>
              </a:ext>
            </a:extLst>
          </p:cNvPr>
          <p:cNvSpPr txBox="1"/>
          <p:nvPr/>
        </p:nvSpPr>
        <p:spPr>
          <a:xfrm>
            <a:off x="7306911" y="384297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WRLES+SMAG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635D97-3048-729E-8B4A-65CEE37CD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0" y="4300171"/>
            <a:ext cx="3200400" cy="2405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074663-C884-E4AF-66BA-516FBCC9A98B}"/>
              </a:ext>
            </a:extLst>
          </p:cNvPr>
          <p:cNvSpPr txBox="1"/>
          <p:nvPr/>
        </p:nvSpPr>
        <p:spPr>
          <a:xfrm>
            <a:off x="973873" y="619882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WMLES+noSGS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77046"/>
      </p:ext>
    </p:extLst>
  </p:cSld>
  <p:clrMapOvr>
    <a:masterClrMapping/>
  </p:clrMapOvr>
  <p:transition spd="med" advTm="63997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profiles are the same as Pedro’s profiles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4C6787-BB26-47B5-1288-94B805069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3883227" y="2133600"/>
            <a:ext cx="5413173" cy="40836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41C8EB-1124-4849-6E01-0299E892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-458687" y="2133600"/>
            <a:ext cx="5413173" cy="40836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0F74C2-23CA-DCDA-0C18-4EE3EB89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09600" y="2556105"/>
            <a:ext cx="3273627" cy="33112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6F895-CD4D-38AD-C45F-31633403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010732" y="2611552"/>
            <a:ext cx="3295067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187"/>
      </p:ext>
    </p:extLst>
  </p:cSld>
  <p:clrMapOvr>
    <a:masterClrMapping/>
  </p:clrMapOvr>
  <p:transition spd="med" advTm="63997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69660B-DA7D-4B72-D012-62FEEA2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57" y="2210602"/>
            <a:ext cx="3301035" cy="3178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CCAB1A-3D14-BF43-45BF-BBBC5135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09800"/>
            <a:ext cx="3200400" cy="317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AB0AB-31C9-F287-C6C3-B79EFD2585B7}"/>
              </a:ext>
            </a:extLst>
          </p:cNvPr>
          <p:cNvSpPr txBox="1"/>
          <p:nvPr/>
        </p:nvSpPr>
        <p:spPr>
          <a:xfrm>
            <a:off x="1905000" y="56740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EBFA-319A-A243-CC66-BD09778E70B4}"/>
              </a:ext>
            </a:extLst>
          </p:cNvPr>
          <p:cNvSpPr txBox="1"/>
          <p:nvPr/>
        </p:nvSpPr>
        <p:spPr>
          <a:xfrm>
            <a:off x="5986884" y="567409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DNS+WM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A46AC-E96B-78AD-018B-E453FE3A9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17" y="606035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83415"/>
      </p:ext>
    </p:extLst>
  </p:cSld>
  <p:clrMapOvr>
    <a:masterClrMapping/>
  </p:clrMapOvr>
  <p:transition spd="med" advTm="63997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E9EE4-EE0A-BDCD-50C0-446EB3AB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3" y="2133600"/>
            <a:ext cx="3200400" cy="2402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D52256-F16A-936B-FE08-D47E9437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133600"/>
            <a:ext cx="3200400" cy="24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  <p:transition spd="med" advTm="63997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on the coarse and fine grids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E5C6-2CE4-7F64-38B5-60B57083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40983"/>
            <a:ext cx="3200400" cy="2397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C8924-4D8E-9E14-03F8-54A02D9E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40983"/>
            <a:ext cx="3200400" cy="24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8591"/>
      </p:ext>
    </p:extLst>
  </p:cSld>
  <p:clrMapOvr>
    <a:masterClrMapping/>
  </p:clrMapOvr>
  <p:transition spd="med" advTm="63997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 on the fine grid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9D7ED-F60E-2C80-D6A2-39CA3C83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8711"/>
            <a:ext cx="4191000" cy="31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4398"/>
      </p:ext>
    </p:extLst>
  </p:cSld>
  <p:clrMapOvr>
    <a:masterClrMapping/>
  </p:clrMapOvr>
  <p:transition spd="med" advTm="6399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93A5-25CE-3EF7-7FB2-9035416A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2" y="2001666"/>
            <a:ext cx="3200400" cy="238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334CD-3B77-8392-705C-3CE2ED0E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52" y="1981200"/>
            <a:ext cx="3200400" cy="240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B83C1-36C0-C28A-90AA-9E9BC6AB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52" y="4384073"/>
            <a:ext cx="3200400" cy="239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9C6E7-D60A-14FD-9BD5-8F2180BB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52" y="4391081"/>
            <a:ext cx="3200400" cy="2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24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>
                <a:latin typeface="+mn-lt"/>
                <a:cs typeface="Times New Roman" panose="02020603050405020304" pitchFamily="18" charset="0"/>
              </a:rPr>
              <a:t>DNS using WMLES grids</a:t>
            </a: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4D064-3AD7-2E95-14A1-C3CB5183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35240"/>
            <a:ext cx="3200400" cy="23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690"/>
      </p:ext>
    </p:extLst>
  </p:cSld>
  <p:clrMapOvr>
    <a:masterClrMapping/>
  </p:clrMapOvr>
  <p:transition spd="med" advTm="63997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5397D-9279-50B9-8B8E-9A2B7429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3200400" cy="24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5902"/>
      </p:ext>
    </p:extLst>
  </p:cSld>
  <p:clrMapOvr>
    <a:masterClrMapping/>
  </p:clrMapOvr>
  <p:transition spd="med" advTm="63997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390F2-23BC-2EA3-D495-54FF6721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4" y="2012992"/>
            <a:ext cx="3200400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854A3-D3C8-7301-2F2D-81676C67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24" y="1981200"/>
            <a:ext cx="3200400" cy="23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73C9A-306A-A459-5494-D46D2CEC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265" y="4390432"/>
            <a:ext cx="3200400" cy="2385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83929-3A42-0BA7-8685-8ACD63DE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4" y="4462578"/>
            <a:ext cx="3200400" cy="23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8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43298D-5EA0-88C2-F704-07AE8D99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0317"/>
            <a:ext cx="3200400" cy="23952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22D713-7FB4-2647-8F13-8A407477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00317"/>
            <a:ext cx="3200400" cy="2381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4F199B-8F05-060B-E8B6-43DEA266E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81537"/>
            <a:ext cx="3200400" cy="23913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626320-4B6A-5161-0365-A4695A382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86629"/>
            <a:ext cx="3200400" cy="23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9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F821A74F-909D-62FD-AB57-2EE5157BB67F}"/>
              </a:ext>
            </a:extLst>
          </p:cNvPr>
          <p:cNvSpPr/>
          <p:nvPr/>
        </p:nvSpPr>
        <p:spPr bwMode="auto">
          <a:xfrm>
            <a:off x="2438400" y="1752600"/>
            <a:ext cx="3733800" cy="3429000"/>
          </a:xfrm>
          <a:prstGeom prst="cub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01833B-D9EC-7AF3-A977-200CF471B933}"/>
              </a:ext>
            </a:extLst>
          </p:cNvPr>
          <p:cNvCxnSpPr>
            <a:cxnSpLocks/>
          </p:cNvCxnSpPr>
          <p:nvPr/>
        </p:nvCxnSpPr>
        <p:spPr bwMode="auto">
          <a:xfrm>
            <a:off x="2438400" y="5410200"/>
            <a:ext cx="289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A1EB79-40DA-6CB5-567E-C1196F98414C}"/>
              </a:ext>
            </a:extLst>
          </p:cNvPr>
          <p:cNvCxnSpPr/>
          <p:nvPr/>
        </p:nvCxnSpPr>
        <p:spPr bwMode="auto">
          <a:xfrm>
            <a:off x="2438400" y="5181600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BC1907-F742-B8DF-04F5-8A03171AEF7E}"/>
              </a:ext>
            </a:extLst>
          </p:cNvPr>
          <p:cNvCxnSpPr/>
          <p:nvPr/>
        </p:nvCxnSpPr>
        <p:spPr bwMode="auto">
          <a:xfrm>
            <a:off x="5317068" y="5181600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E5855F-282F-996F-9591-43DACA0070FE}"/>
                  </a:ext>
                </a:extLst>
              </p:cNvPr>
              <p:cNvSpPr txBox="1"/>
              <p:nvPr/>
            </p:nvSpPr>
            <p:spPr>
              <a:xfrm>
                <a:off x="3165525" y="5240923"/>
                <a:ext cx="1406475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l-GR" altLang="zh-CN" sz="1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E5855F-282F-996F-9591-43DACA00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25" y="5240923"/>
                <a:ext cx="1406475" cy="338554"/>
              </a:xfrm>
              <a:prstGeom prst="rect">
                <a:avLst/>
              </a:prstGeom>
              <a:blipFill>
                <a:blip r:embed="rId3"/>
                <a:stretch>
                  <a:fillRect l="-2165" t="-5455" b="-2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C61EA3-7400-30B4-D0E4-D14E6E101BDD}"/>
              </a:ext>
            </a:extLst>
          </p:cNvPr>
          <p:cNvCxnSpPr>
            <a:cxnSpLocks/>
          </p:cNvCxnSpPr>
          <p:nvPr/>
        </p:nvCxnSpPr>
        <p:spPr bwMode="auto">
          <a:xfrm>
            <a:off x="3291840" y="4332284"/>
            <a:ext cx="28803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8EF69A-6B9C-8806-22A8-CF2017AFC85D}"/>
              </a:ext>
            </a:extLst>
          </p:cNvPr>
          <p:cNvCxnSpPr>
            <a:cxnSpLocks/>
          </p:cNvCxnSpPr>
          <p:nvPr/>
        </p:nvCxnSpPr>
        <p:spPr bwMode="auto">
          <a:xfrm>
            <a:off x="3291840" y="1752600"/>
            <a:ext cx="0" cy="2590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15518C-7079-C95A-2A45-2015CA064AB7}"/>
              </a:ext>
            </a:extLst>
          </p:cNvPr>
          <p:cNvCxnSpPr>
            <a:cxnSpLocks/>
          </p:cNvCxnSpPr>
          <p:nvPr/>
        </p:nvCxnSpPr>
        <p:spPr bwMode="auto">
          <a:xfrm flipV="1">
            <a:off x="2438399" y="4343400"/>
            <a:ext cx="853441" cy="838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526EAE5-87DD-29BD-B2EA-A6A98A706419}"/>
              </a:ext>
            </a:extLst>
          </p:cNvPr>
          <p:cNvCxnSpPr>
            <a:cxnSpLocks/>
          </p:cNvCxnSpPr>
          <p:nvPr/>
        </p:nvCxnSpPr>
        <p:spPr bwMode="auto">
          <a:xfrm>
            <a:off x="6283944" y="4600839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C828497-9078-8DAA-AFA8-03AD2907F8C9}"/>
              </a:ext>
            </a:extLst>
          </p:cNvPr>
          <p:cNvCxnSpPr>
            <a:cxnSpLocks/>
          </p:cNvCxnSpPr>
          <p:nvPr/>
        </p:nvCxnSpPr>
        <p:spPr bwMode="auto">
          <a:xfrm flipV="1">
            <a:off x="6436344" y="3960738"/>
            <a:ext cx="0" cy="806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1687A1-930D-9044-867A-E64A4C8227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71868" y="4509232"/>
            <a:ext cx="427976" cy="50360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5C64E4-CC6F-A107-EB47-CEF85ABFEB31}"/>
              </a:ext>
            </a:extLst>
          </p:cNvPr>
          <p:cNvSpPr txBox="1"/>
          <p:nvPr/>
        </p:nvSpPr>
        <p:spPr>
          <a:xfrm>
            <a:off x="6862059" y="4558503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35FABE-3473-70B4-07FB-5541C5BEAD91}"/>
              </a:ext>
            </a:extLst>
          </p:cNvPr>
          <p:cNvSpPr txBox="1"/>
          <p:nvPr/>
        </p:nvSpPr>
        <p:spPr>
          <a:xfrm>
            <a:off x="6450726" y="3865938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9596C9-4BD8-0656-C246-15EF40248BC4}"/>
              </a:ext>
            </a:extLst>
          </p:cNvPr>
          <p:cNvSpPr txBox="1"/>
          <p:nvPr/>
        </p:nvSpPr>
        <p:spPr>
          <a:xfrm>
            <a:off x="6172890" y="485851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38CFA5-C0FB-D29D-A446-47DA04BB9808}"/>
              </a:ext>
            </a:extLst>
          </p:cNvPr>
          <p:cNvSpPr txBox="1"/>
          <p:nvPr/>
        </p:nvSpPr>
        <p:spPr>
          <a:xfrm>
            <a:off x="5820845" y="507164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844DD0-99C3-4581-937E-C0C1D0225E5E}"/>
              </a:ext>
            </a:extLst>
          </p:cNvPr>
          <p:cNvSpPr txBox="1"/>
          <p:nvPr/>
        </p:nvSpPr>
        <p:spPr>
          <a:xfrm>
            <a:off x="6517690" y="476681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7C77B3-4017-1EA5-ABE4-728B48205583}"/>
              </a:ext>
            </a:extLst>
          </p:cNvPr>
          <p:cNvSpPr txBox="1"/>
          <p:nvPr/>
        </p:nvSpPr>
        <p:spPr>
          <a:xfrm>
            <a:off x="6622611" y="3864438"/>
            <a:ext cx="107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</p:spTree>
    <p:extLst>
      <p:ext uri="{BB962C8B-B14F-4D97-AF65-F5344CB8AC3E}">
        <p14:creationId xmlns:p14="http://schemas.microsoft.com/office/powerpoint/2010/main" val="4177017830"/>
      </p:ext>
    </p:extLst>
  </p:cSld>
  <p:clrMapOvr>
    <a:masterClrMapping/>
  </p:clrMapOvr>
  <p:transition spd="med" advTm="63997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D498-8920-D175-D652-A8057829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hexagon&#10;&#10;Description automatically generated">
            <a:extLst>
              <a:ext uri="{FF2B5EF4-FFF2-40B4-BE49-F238E27FC236}">
                <a16:creationId xmlns:a16="http://schemas.microsoft.com/office/drawing/2014/main" id="{5BF09472-F0C8-DC33-267E-FC9D4BD8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38" t="8559" r="23262" b="5849"/>
          <a:stretch/>
        </p:blipFill>
        <p:spPr>
          <a:xfrm>
            <a:off x="9906000" y="-2133598"/>
            <a:ext cx="5029200" cy="4572000"/>
          </a:xfrm>
          <a:prstGeom prst="rect">
            <a:avLst/>
          </a:prstGeom>
        </p:spPr>
      </p:pic>
      <p:pic>
        <p:nvPicPr>
          <p:cNvPr id="6" name="Picture 5" descr="A blue and orange cube&#10;&#10;Description automatically generated">
            <a:extLst>
              <a:ext uri="{FF2B5EF4-FFF2-40B4-BE49-F238E27FC236}">
                <a16:creationId xmlns:a16="http://schemas.microsoft.com/office/drawing/2014/main" id="{2F6E1735-A6D4-C18C-69C1-CAAF635D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67" t="8559" r="23333" b="5849"/>
          <a:stretch/>
        </p:blipFill>
        <p:spPr>
          <a:xfrm>
            <a:off x="-1638300" y="-2438400"/>
            <a:ext cx="5029200" cy="4572001"/>
          </a:xfrm>
          <a:prstGeom prst="rect">
            <a:avLst/>
          </a:prstGeom>
        </p:spPr>
      </p:pic>
      <p:pic>
        <p:nvPicPr>
          <p:cNvPr id="8" name="Picture 7" descr="A blue and black specks&#10;&#10;Description automatically generated with medium confidence">
            <a:extLst>
              <a:ext uri="{FF2B5EF4-FFF2-40B4-BE49-F238E27FC236}">
                <a16:creationId xmlns:a16="http://schemas.microsoft.com/office/drawing/2014/main" id="{A28200F7-A957-2408-E1FF-6BE3630188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667" t="8559" r="23333" b="5849"/>
          <a:stretch/>
        </p:blipFill>
        <p:spPr>
          <a:xfrm>
            <a:off x="3886200" y="-2438399"/>
            <a:ext cx="5029200" cy="4572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544534-C5BE-0472-2A39-7E823C9269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667" t="8631" r="22500" b="5777"/>
          <a:stretch/>
        </p:blipFill>
        <p:spPr>
          <a:xfrm>
            <a:off x="5715000" y="4620638"/>
            <a:ext cx="5105400" cy="457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7682EB-53C5-20D2-B153-9A5F5615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667" t="8631" r="22500" b="5777"/>
          <a:stretch/>
        </p:blipFill>
        <p:spPr>
          <a:xfrm>
            <a:off x="13411200" y="4542817"/>
            <a:ext cx="5105400" cy="457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277CFE-412C-BDCC-5E3F-E45D236924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67" t="8631" r="22500" b="5777"/>
          <a:stretch/>
        </p:blipFill>
        <p:spPr>
          <a:xfrm>
            <a:off x="-3124200" y="4572000"/>
            <a:ext cx="5105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97903"/>
      </p:ext>
    </p:extLst>
  </p:cSld>
  <p:clrMapOvr>
    <a:masterClrMapping/>
  </p:clrMapOvr>
  <p:transition spd="med" advTm="63997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0BAE490-2DB1-AB86-7967-AB9576A90521}"/>
              </a:ext>
            </a:extLst>
          </p:cNvPr>
          <p:cNvSpPr/>
          <p:nvPr/>
        </p:nvSpPr>
        <p:spPr bwMode="auto">
          <a:xfrm>
            <a:off x="1682961" y="3325870"/>
            <a:ext cx="5791199" cy="1086997"/>
          </a:xfrm>
          <a:prstGeom prst="parallelogram">
            <a:avLst>
              <a:gd name="adj" fmla="val 765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42AC79E-BF9A-A040-8397-5BAF392852F3}"/>
              </a:ext>
            </a:extLst>
          </p:cNvPr>
          <p:cNvSpPr/>
          <p:nvPr/>
        </p:nvSpPr>
        <p:spPr bwMode="auto">
          <a:xfrm>
            <a:off x="1711035" y="2133601"/>
            <a:ext cx="5763127" cy="1086995"/>
          </a:xfrm>
          <a:prstGeom prst="parallelogram">
            <a:avLst>
              <a:gd name="adj" fmla="val 765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9264D6-D0C8-ACDE-1246-7089C2AB11AF}"/>
              </a:ext>
            </a:extLst>
          </p:cNvPr>
          <p:cNvCxnSpPr>
            <a:cxnSpLocks/>
          </p:cNvCxnSpPr>
          <p:nvPr/>
        </p:nvCxnSpPr>
        <p:spPr bwMode="auto">
          <a:xfrm>
            <a:off x="1682962" y="4632530"/>
            <a:ext cx="4953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31177-A83C-78E5-2852-AFF2B9CA2E25}"/>
                  </a:ext>
                </a:extLst>
              </p:cNvPr>
              <p:cNvSpPr txBox="1"/>
              <p:nvPr/>
            </p:nvSpPr>
            <p:spPr>
              <a:xfrm>
                <a:off x="3552437" y="4448580"/>
                <a:ext cx="12140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12.8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31177-A83C-78E5-2852-AFF2B9CA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37" y="4448580"/>
                <a:ext cx="12140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6B0126-7703-B03D-023A-6AC926646DDC}"/>
              </a:ext>
            </a:extLst>
          </p:cNvPr>
          <p:cNvCxnSpPr/>
          <p:nvPr/>
        </p:nvCxnSpPr>
        <p:spPr bwMode="auto">
          <a:xfrm>
            <a:off x="1682962" y="4412867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0A2D75-2B1B-F28D-3474-BDC6DE539FCE}"/>
              </a:ext>
            </a:extLst>
          </p:cNvPr>
          <p:cNvCxnSpPr/>
          <p:nvPr/>
        </p:nvCxnSpPr>
        <p:spPr bwMode="auto">
          <a:xfrm>
            <a:off x="6635962" y="4412867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63E03B-A58C-AA94-A15F-E86165249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1301962" y="441286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4A507F-9839-E4EE-2F3D-56BB199F5A52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0036" y="322059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AEAECF-1268-5535-155A-0AD09F72B0E9}"/>
              </a:ext>
            </a:extLst>
          </p:cNvPr>
          <p:cNvCxnSpPr>
            <a:cxnSpLocks/>
          </p:cNvCxnSpPr>
          <p:nvPr/>
        </p:nvCxnSpPr>
        <p:spPr bwMode="auto">
          <a:xfrm>
            <a:off x="1467062" y="3220596"/>
            <a:ext cx="0" cy="11922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9B805C-BF02-C0D6-EDBE-18DE0BF7BC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2862" y="2133601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37EA66-3AD5-83CB-D3DF-78430FC1927A}"/>
              </a:ext>
            </a:extLst>
          </p:cNvPr>
          <p:cNvCxnSpPr>
            <a:cxnSpLocks/>
          </p:cNvCxnSpPr>
          <p:nvPr/>
        </p:nvCxnSpPr>
        <p:spPr bwMode="auto">
          <a:xfrm flipH="1">
            <a:off x="1454362" y="2133600"/>
            <a:ext cx="838200" cy="10869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F9673-407C-C2AB-3B31-28E4878742E1}"/>
                  </a:ext>
                </a:extLst>
              </p:cNvPr>
              <p:cNvSpPr txBox="1"/>
              <p:nvPr/>
            </p:nvSpPr>
            <p:spPr>
              <a:xfrm rot="16200000">
                <a:off x="978975" y="3649850"/>
                <a:ext cx="950773" cy="35798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F9673-407C-C2AB-3B31-28E487874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8975" y="3649850"/>
                <a:ext cx="950773" cy="357983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85B227-A7F7-B3FA-9AD4-AC335DFCCDB8}"/>
                  </a:ext>
                </a:extLst>
              </p:cNvPr>
              <p:cNvSpPr txBox="1"/>
              <p:nvPr/>
            </p:nvSpPr>
            <p:spPr>
              <a:xfrm rot="18425375">
                <a:off x="1334782" y="2502825"/>
                <a:ext cx="10898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4.8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85B227-A7F7-B3FA-9AD4-AC335DFCC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25375">
                <a:off x="1334782" y="2502825"/>
                <a:ext cx="10898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3EEBE91-DFB4-7231-5EA2-BB8A15562355}"/>
              </a:ext>
            </a:extLst>
          </p:cNvPr>
          <p:cNvSpPr txBox="1"/>
          <p:nvPr/>
        </p:nvSpPr>
        <p:spPr>
          <a:xfrm>
            <a:off x="5715237" y="3783071"/>
            <a:ext cx="5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CDD539-E213-A6F5-CAEB-491A7D274687}"/>
              </a:ext>
            </a:extLst>
          </p:cNvPr>
          <p:cNvSpPr txBox="1"/>
          <p:nvPr/>
        </p:nvSpPr>
        <p:spPr>
          <a:xfrm>
            <a:off x="5715000" y="2590800"/>
            <a:ext cx="5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0117C1-0A71-484E-22CF-8396A1EDAAB2}"/>
              </a:ext>
            </a:extLst>
          </p:cNvPr>
          <p:cNvCxnSpPr>
            <a:cxnSpLocks/>
          </p:cNvCxnSpPr>
          <p:nvPr/>
        </p:nvCxnSpPr>
        <p:spPr bwMode="auto">
          <a:xfrm>
            <a:off x="7379465" y="3487667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7C06B8-DE1B-0BEF-D78F-FC756C60A45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31865" y="2847566"/>
            <a:ext cx="0" cy="806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2A8AEC-277C-362E-55C8-A71BFB4734A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4365" y="3396060"/>
            <a:ext cx="381000" cy="5434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F98C42C-F18B-827F-D7FF-35B7D4C814A4}"/>
              </a:ext>
            </a:extLst>
          </p:cNvPr>
          <p:cNvSpPr txBox="1"/>
          <p:nvPr/>
        </p:nvSpPr>
        <p:spPr>
          <a:xfrm>
            <a:off x="7957580" y="3445331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D934AC-49CD-FD24-AE4A-AE740F976E88}"/>
              </a:ext>
            </a:extLst>
          </p:cNvPr>
          <p:cNvSpPr txBox="1"/>
          <p:nvPr/>
        </p:nvSpPr>
        <p:spPr>
          <a:xfrm>
            <a:off x="7546247" y="2752766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D889AD-F648-CCB4-BBB5-45C427B6A231}"/>
              </a:ext>
            </a:extLst>
          </p:cNvPr>
          <p:cNvSpPr txBox="1"/>
          <p:nvPr/>
        </p:nvSpPr>
        <p:spPr>
          <a:xfrm>
            <a:off x="7268411" y="3745341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F027B0-50C4-93A8-ECEB-A06646C7D46B}"/>
              </a:ext>
            </a:extLst>
          </p:cNvPr>
          <p:cNvSpPr txBox="1"/>
          <p:nvPr/>
        </p:nvSpPr>
        <p:spPr>
          <a:xfrm>
            <a:off x="6916366" y="3958474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7E48AC-D3EC-C6D1-59C2-663D87BDAF04}"/>
              </a:ext>
            </a:extLst>
          </p:cNvPr>
          <p:cNvSpPr txBox="1"/>
          <p:nvPr/>
        </p:nvSpPr>
        <p:spPr>
          <a:xfrm>
            <a:off x="7613211" y="3653641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277F9B-8A85-91D8-AB6C-33F2480C0236}"/>
              </a:ext>
            </a:extLst>
          </p:cNvPr>
          <p:cNvSpPr txBox="1"/>
          <p:nvPr/>
        </p:nvSpPr>
        <p:spPr>
          <a:xfrm>
            <a:off x="7718132" y="275126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(wall)</a:t>
            </a:r>
          </a:p>
        </p:txBody>
      </p:sp>
    </p:spTree>
    <p:extLst>
      <p:ext uri="{BB962C8B-B14F-4D97-AF65-F5344CB8AC3E}">
        <p14:creationId xmlns:p14="http://schemas.microsoft.com/office/powerpoint/2010/main" val="37201658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036D305A-A5B1-495C-BAAC-B9A915FA3064}"/>
              </a:ext>
            </a:extLst>
          </p:cNvPr>
          <p:cNvSpPr/>
          <p:nvPr/>
        </p:nvSpPr>
        <p:spPr bwMode="auto">
          <a:xfrm>
            <a:off x="654518" y="2569944"/>
            <a:ext cx="2723949" cy="3145055"/>
          </a:xfrm>
          <a:custGeom>
            <a:avLst/>
            <a:gdLst>
              <a:gd name="connsiteX0" fmla="*/ 0 w 2723949"/>
              <a:gd name="connsiteY0" fmla="*/ 0 h 3137836"/>
              <a:gd name="connsiteX1" fmla="*/ 2723949 w 2723949"/>
              <a:gd name="connsiteY1" fmla="*/ 298383 h 3137836"/>
              <a:gd name="connsiteX2" fmla="*/ 2579570 w 2723949"/>
              <a:gd name="connsiteY2" fmla="*/ 3137836 h 3137836"/>
              <a:gd name="connsiteX3" fmla="*/ 77002 w 2723949"/>
              <a:gd name="connsiteY3" fmla="*/ 2646948 h 3137836"/>
              <a:gd name="connsiteX4" fmla="*/ 0 w 2723949"/>
              <a:gd name="connsiteY4" fmla="*/ 0 h 313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3949" h="3137836">
                <a:moveTo>
                  <a:pt x="0" y="0"/>
                </a:moveTo>
                <a:lnTo>
                  <a:pt x="2723949" y="298383"/>
                </a:lnTo>
                <a:lnTo>
                  <a:pt x="2579570" y="3137836"/>
                </a:lnTo>
                <a:lnTo>
                  <a:pt x="77002" y="26469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F8F94E-B179-2AF9-E4FC-F4F98D880767}"/>
              </a:ext>
            </a:extLst>
          </p:cNvPr>
          <p:cNvSpPr/>
          <p:nvPr/>
        </p:nvSpPr>
        <p:spPr bwMode="auto">
          <a:xfrm>
            <a:off x="9296400" y="-1752600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AE216-638A-68B3-C2A6-F9A064EF6A93}"/>
              </a:ext>
            </a:extLst>
          </p:cNvPr>
          <p:cNvSpPr/>
          <p:nvPr/>
        </p:nvSpPr>
        <p:spPr bwMode="auto">
          <a:xfrm>
            <a:off x="6482615" y="-63651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CDAA0-E071-7B1D-8BFE-60873CF36EB6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2815" y="-1756833"/>
            <a:ext cx="2813785" cy="16931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FD155-30DF-DD70-E647-DBA77C133512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8430" y="-152400"/>
            <a:ext cx="2813785" cy="16889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CD7E52-673F-70EC-E793-EA0464F57B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7000" y="-1758143"/>
            <a:ext cx="2819400" cy="1694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2E7A9-54E1-D767-A23B-8AAF44A76612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4031" y="-163399"/>
            <a:ext cx="1219200" cy="7275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57D065-38E0-3A6E-818E-33C53D5B6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6058" y="-72924"/>
            <a:ext cx="807703" cy="8080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64262E-F1F4-D5BB-2452-443DA2F23771}"/>
              </a:ext>
            </a:extLst>
          </p:cNvPr>
          <p:cNvCxnSpPr>
            <a:cxnSpLocks/>
          </p:cNvCxnSpPr>
          <p:nvPr/>
        </p:nvCxnSpPr>
        <p:spPr bwMode="auto">
          <a:xfrm>
            <a:off x="6478833" y="-73427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DF1EAF-6368-B6D3-5042-9A7D99347339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>
            <a:off x="7282715" y="-63651"/>
            <a:ext cx="0" cy="7987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0B8B748-D788-C2C5-E598-475A2536374B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 bwMode="auto">
          <a:xfrm flipH="1">
            <a:off x="6482615" y="736449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ED0E6-DDBB-656C-FE43-56BF7531B2AD}"/>
              </a:ext>
            </a:extLst>
          </p:cNvPr>
          <p:cNvCxnSpPr/>
          <p:nvPr/>
        </p:nvCxnSpPr>
        <p:spPr bwMode="auto">
          <a:xfrm>
            <a:off x="9296400" y="-1751793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6D982-3B2A-63B2-214F-8D2AB2E13D1A}"/>
              </a:ext>
            </a:extLst>
          </p:cNvPr>
          <p:cNvCxnSpPr>
            <a:cxnSpLocks/>
          </p:cNvCxnSpPr>
          <p:nvPr/>
        </p:nvCxnSpPr>
        <p:spPr bwMode="auto">
          <a:xfrm>
            <a:off x="10896600" y="-1758143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2C39081-9244-F729-D838-986F6017478B}"/>
              </a:ext>
            </a:extLst>
          </p:cNvPr>
          <p:cNvSpPr/>
          <p:nvPr/>
        </p:nvSpPr>
        <p:spPr bwMode="auto">
          <a:xfrm>
            <a:off x="8385782" y="-1214967"/>
            <a:ext cx="1600200" cy="1600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92D6432-9C00-ECE2-0992-614A57CD9A98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0167" y="-1220510"/>
            <a:ext cx="1607648" cy="16015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433C5F-DA53-36FC-9154-3AC4BF6FAE64}"/>
              </a:ext>
            </a:extLst>
          </p:cNvPr>
          <p:cNvCxnSpPr>
            <a:cxnSpLocks/>
          </p:cNvCxnSpPr>
          <p:nvPr/>
        </p:nvCxnSpPr>
        <p:spPr bwMode="auto">
          <a:xfrm>
            <a:off x="8382000" y="-1224743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C479EE-77F9-B70F-DEED-1483A9A39D56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 bwMode="auto">
          <a:xfrm>
            <a:off x="9185882" y="-1214967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7902AE4-7EB6-3BCA-86F3-009392E2733D}"/>
              </a:ext>
            </a:extLst>
          </p:cNvPr>
          <p:cNvCxnSpPr>
            <a:cxnSpLocks/>
            <a:stCxn id="77" idx="3"/>
            <a:endCxn id="77" idx="1"/>
          </p:cNvCxnSpPr>
          <p:nvPr/>
        </p:nvCxnSpPr>
        <p:spPr bwMode="auto">
          <a:xfrm flipH="1">
            <a:off x="8385782" y="-414867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D244E55-9968-2043-EE63-46A03E52A09E}"/>
              </a:ext>
            </a:extLst>
          </p:cNvPr>
          <p:cNvSpPr/>
          <p:nvPr/>
        </p:nvSpPr>
        <p:spPr bwMode="auto">
          <a:xfrm>
            <a:off x="8476850" y="-351723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210773E-5EE5-7B1D-32C5-810BBED57AEF}"/>
              </a:ext>
            </a:extLst>
          </p:cNvPr>
          <p:cNvSpPr/>
          <p:nvPr/>
        </p:nvSpPr>
        <p:spPr bwMode="auto">
          <a:xfrm rot="16021519" flipV="1">
            <a:off x="8675390" y="-161072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BCAA171-4782-8820-3D35-D44ECE8BFCBE}"/>
              </a:ext>
            </a:extLst>
          </p:cNvPr>
          <p:cNvSpPr/>
          <p:nvPr/>
        </p:nvSpPr>
        <p:spPr bwMode="auto">
          <a:xfrm flipH="1">
            <a:off x="9485243" y="-351369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99F9E8A-0C21-DCF1-797C-9FF94FCCC2BF}"/>
              </a:ext>
            </a:extLst>
          </p:cNvPr>
          <p:cNvSpPr/>
          <p:nvPr/>
        </p:nvSpPr>
        <p:spPr bwMode="auto">
          <a:xfrm rot="5578481" flipH="1" flipV="1">
            <a:off x="9275679" y="-160718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ED54251-AD39-C9C3-6B4C-B2DC7AD0D8AE}"/>
              </a:ext>
            </a:extLst>
          </p:cNvPr>
          <p:cNvSpPr/>
          <p:nvPr/>
        </p:nvSpPr>
        <p:spPr bwMode="auto">
          <a:xfrm flipV="1">
            <a:off x="8489852" y="-960967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927F5EC-E5A8-85A3-CD05-E5656834980D}"/>
              </a:ext>
            </a:extLst>
          </p:cNvPr>
          <p:cNvSpPr/>
          <p:nvPr/>
        </p:nvSpPr>
        <p:spPr bwMode="auto">
          <a:xfrm rot="5578481">
            <a:off x="8688392" y="-1132123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704C0C6-E675-BB45-8B02-2EF2BE782978}"/>
              </a:ext>
            </a:extLst>
          </p:cNvPr>
          <p:cNvSpPr/>
          <p:nvPr/>
        </p:nvSpPr>
        <p:spPr bwMode="auto">
          <a:xfrm flipH="1" flipV="1">
            <a:off x="9498245" y="-960613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5565EA1-68F5-A85A-F8A3-54675DBB0CE6}"/>
              </a:ext>
            </a:extLst>
          </p:cNvPr>
          <p:cNvSpPr/>
          <p:nvPr/>
        </p:nvSpPr>
        <p:spPr bwMode="auto">
          <a:xfrm rot="16021519" flipH="1">
            <a:off x="9288681" y="-1131769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66988-497D-CDFE-8517-4B0956285E75}"/>
              </a:ext>
            </a:extLst>
          </p:cNvPr>
          <p:cNvSpPr txBox="1"/>
          <p:nvPr/>
        </p:nvSpPr>
        <p:spPr>
          <a:xfrm>
            <a:off x="5988861" y="1586039"/>
            <a:ext cx="837089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E3505D-F75D-CA2C-F2C4-242B3F60BCBE}"/>
              </a:ext>
            </a:extLst>
          </p:cNvPr>
          <p:cNvSpPr txBox="1"/>
          <p:nvPr/>
        </p:nvSpPr>
        <p:spPr>
          <a:xfrm>
            <a:off x="6963823" y="1586039"/>
            <a:ext cx="1311303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FE7BAF-3175-0488-7C0B-6FA41D3AE0BB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7969" y="737648"/>
            <a:ext cx="806256" cy="810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5522D79-0976-FB62-501B-6706DEF498F7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V="1">
            <a:off x="7282715" y="716035"/>
            <a:ext cx="2374" cy="820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B1E14D4-9D09-5B18-7A1D-E897009F3389}"/>
              </a:ext>
            </a:extLst>
          </p:cNvPr>
          <p:cNvCxnSpPr>
            <a:cxnSpLocks/>
          </p:cNvCxnSpPr>
          <p:nvPr/>
        </p:nvCxnSpPr>
        <p:spPr bwMode="auto">
          <a:xfrm>
            <a:off x="6196865" y="-62248"/>
            <a:ext cx="0" cy="15987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73F75F0-1432-11FC-6715-27E4212957B2}"/>
                  </a:ext>
                </a:extLst>
              </p:cNvPr>
              <p:cNvSpPr txBox="1"/>
              <p:nvPr/>
            </p:nvSpPr>
            <p:spPr>
              <a:xfrm rot="16200000">
                <a:off x="5748070" y="557251"/>
                <a:ext cx="950773" cy="35798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73F75F0-1432-11FC-6715-27E42129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48070" y="557251"/>
                <a:ext cx="950773" cy="357983"/>
              </a:xfrm>
              <a:prstGeom prst="rect">
                <a:avLst/>
              </a:prstGeom>
              <a:blipFill>
                <a:blip r:embed="rId3"/>
                <a:stretch>
                  <a:fillRect r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8C404ED-C6FE-87DC-C593-D20ED39165D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01615" y="152861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6EE7DA2-176E-433C-7F37-11C381B921A1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8192" y="-6224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868F91B-7FF6-E369-36C0-FFB2EF147D67}"/>
              </a:ext>
            </a:extLst>
          </p:cNvPr>
          <p:cNvCxnSpPr>
            <a:cxnSpLocks/>
          </p:cNvCxnSpPr>
          <p:nvPr/>
        </p:nvCxnSpPr>
        <p:spPr bwMode="auto">
          <a:xfrm>
            <a:off x="6486113" y="-272626"/>
            <a:ext cx="159548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7E70E55-C0B8-F0D8-8043-EDEAD9FD564B}"/>
                  </a:ext>
                </a:extLst>
              </p:cNvPr>
              <p:cNvSpPr txBox="1"/>
              <p:nvPr/>
            </p:nvSpPr>
            <p:spPr>
              <a:xfrm>
                <a:off x="6798787" y="-462743"/>
                <a:ext cx="934358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7E70E55-C0B8-F0D8-8043-EDEAD9FD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87" y="-462743"/>
                <a:ext cx="93435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18687C1-A370-90C8-B151-16B1148E7968}"/>
              </a:ext>
            </a:extLst>
          </p:cNvPr>
          <p:cNvCxnSpPr>
            <a:cxnSpLocks/>
          </p:cNvCxnSpPr>
          <p:nvPr/>
        </p:nvCxnSpPr>
        <p:spPr bwMode="auto">
          <a:xfrm>
            <a:off x="8081599" y="-479677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3C8FA41-C5CF-36EA-3BDB-9BE7193E086F}"/>
              </a:ext>
            </a:extLst>
          </p:cNvPr>
          <p:cNvCxnSpPr>
            <a:cxnSpLocks/>
          </p:cNvCxnSpPr>
          <p:nvPr/>
        </p:nvCxnSpPr>
        <p:spPr bwMode="auto">
          <a:xfrm>
            <a:off x="9300691" y="-1759703"/>
            <a:ext cx="2540" cy="5349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A7D7C65-5EE0-4CFF-C65B-0297CFE8C354}"/>
              </a:ext>
            </a:extLst>
          </p:cNvPr>
          <p:cNvCxnSpPr>
            <a:cxnSpLocks/>
          </p:cNvCxnSpPr>
          <p:nvPr/>
        </p:nvCxnSpPr>
        <p:spPr bwMode="auto">
          <a:xfrm flipH="1">
            <a:off x="9991597" y="-155144"/>
            <a:ext cx="9042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6D3072F-7BBE-F257-8416-B04CDBB7EDB4}"/>
              </a:ext>
            </a:extLst>
          </p:cNvPr>
          <p:cNvCxnSpPr>
            <a:cxnSpLocks/>
          </p:cNvCxnSpPr>
          <p:nvPr/>
        </p:nvCxnSpPr>
        <p:spPr bwMode="auto">
          <a:xfrm flipV="1">
            <a:off x="6484434" y="-1973067"/>
            <a:ext cx="2826231" cy="1696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258201-D2E8-0FD2-BBC9-06AB21229D9C}"/>
                  </a:ext>
                </a:extLst>
              </p:cNvPr>
              <p:cNvSpPr txBox="1"/>
              <p:nvPr/>
            </p:nvSpPr>
            <p:spPr>
              <a:xfrm rot="19636941">
                <a:off x="7218933" y="-1270092"/>
                <a:ext cx="12140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12.8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258201-D2E8-0FD2-BBC9-06AB2122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6941">
                <a:off x="7218933" y="-1270092"/>
                <a:ext cx="121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D90F4C-031C-803C-13D2-5C3A8EC2FF58}"/>
              </a:ext>
            </a:extLst>
          </p:cNvPr>
          <p:cNvCxnSpPr>
            <a:cxnSpLocks/>
          </p:cNvCxnSpPr>
          <p:nvPr/>
        </p:nvCxnSpPr>
        <p:spPr bwMode="auto">
          <a:xfrm>
            <a:off x="9303231" y="-2133600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5D4DCC4-909F-946F-2C10-C7FD51B544A7}"/>
              </a:ext>
            </a:extLst>
          </p:cNvPr>
          <p:cNvCxnSpPr>
            <a:cxnSpLocks/>
          </p:cNvCxnSpPr>
          <p:nvPr/>
        </p:nvCxnSpPr>
        <p:spPr bwMode="auto">
          <a:xfrm>
            <a:off x="6484434" y="-444651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3FFF2A-B944-1E5D-4344-69BFDDE8F450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268" y="1666240"/>
            <a:ext cx="3799840" cy="905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230F53-DB50-0225-3D95-D299CF30BE09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5820" y="1716617"/>
            <a:ext cx="2117381" cy="11490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B0066D-6581-C2B0-8FE5-18C6E5B9C87F}"/>
              </a:ext>
            </a:extLst>
          </p:cNvPr>
          <p:cNvCxnSpPr>
            <a:cxnSpLocks/>
          </p:cNvCxnSpPr>
          <p:nvPr/>
        </p:nvCxnSpPr>
        <p:spPr bwMode="auto">
          <a:xfrm>
            <a:off x="4439435" y="1662415"/>
            <a:ext cx="1039533" cy="542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F7AD5-58E7-F838-005F-661C00448FBD}"/>
              </a:ext>
            </a:extLst>
          </p:cNvPr>
          <p:cNvCxnSpPr>
            <a:cxnSpLocks/>
          </p:cNvCxnSpPr>
          <p:nvPr/>
        </p:nvCxnSpPr>
        <p:spPr bwMode="auto">
          <a:xfrm>
            <a:off x="640267" y="2575494"/>
            <a:ext cx="2725552" cy="2902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1F50B8-C8C3-7EB5-8FB0-21875FFE1F54}"/>
              </a:ext>
            </a:extLst>
          </p:cNvPr>
          <p:cNvCxnSpPr>
            <a:cxnSpLocks/>
            <a:endCxn id="123" idx="2"/>
          </p:cNvCxnSpPr>
          <p:nvPr/>
        </p:nvCxnSpPr>
        <p:spPr bwMode="auto">
          <a:xfrm flipH="1">
            <a:off x="3234088" y="2870726"/>
            <a:ext cx="152873" cy="28442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9CA992-E655-9A37-0FA4-5F4F2497B843}"/>
              </a:ext>
            </a:extLst>
          </p:cNvPr>
          <p:cNvCxnSpPr>
            <a:cxnSpLocks/>
          </p:cNvCxnSpPr>
          <p:nvPr/>
        </p:nvCxnSpPr>
        <p:spPr bwMode="auto">
          <a:xfrm>
            <a:off x="654331" y="2575494"/>
            <a:ext cx="87537" cy="26378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7AB11A-2125-8B61-21A0-E8DC5A573768}"/>
              </a:ext>
            </a:extLst>
          </p:cNvPr>
          <p:cNvCxnSpPr>
            <a:cxnSpLocks/>
            <a:endCxn id="123" idx="2"/>
          </p:cNvCxnSpPr>
          <p:nvPr/>
        </p:nvCxnSpPr>
        <p:spPr bwMode="auto">
          <a:xfrm>
            <a:off x="721633" y="5205163"/>
            <a:ext cx="2512455" cy="5098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1A7048-3A3F-30FB-A80C-FF8E199262A9}"/>
              </a:ext>
            </a:extLst>
          </p:cNvPr>
          <p:cNvCxnSpPr>
            <a:cxnSpLocks/>
            <a:stCxn id="123" idx="2"/>
          </p:cNvCxnSpPr>
          <p:nvPr/>
        </p:nvCxnSpPr>
        <p:spPr bwMode="auto">
          <a:xfrm flipV="1">
            <a:off x="3234088" y="2760133"/>
            <a:ext cx="2130580" cy="29548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D42B2D-4D7E-F008-8376-76B91D2A0F9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51804" y="1706617"/>
            <a:ext cx="134596" cy="10724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B39709-3CFC-4D37-8EB9-4BFA9548B066}"/>
              </a:ext>
            </a:extLst>
          </p:cNvPr>
          <p:cNvCxnSpPr>
            <a:cxnSpLocks/>
          </p:cNvCxnSpPr>
          <p:nvPr/>
        </p:nvCxnSpPr>
        <p:spPr bwMode="auto">
          <a:xfrm flipV="1">
            <a:off x="1939532" y="2865714"/>
            <a:ext cx="1423480" cy="12754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79F88A-F72E-CD04-7797-D28E742D7BD4}"/>
              </a:ext>
            </a:extLst>
          </p:cNvPr>
          <p:cNvCxnSpPr>
            <a:cxnSpLocks/>
          </p:cNvCxnSpPr>
          <p:nvPr/>
        </p:nvCxnSpPr>
        <p:spPr bwMode="auto">
          <a:xfrm>
            <a:off x="675088" y="2567307"/>
            <a:ext cx="2531181" cy="31476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C6F5DD-E89D-428C-8404-7673F6A07A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35668" y="4141153"/>
            <a:ext cx="44916" cy="13297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9E2CC4-DA09-BFB0-C439-73061AC01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738770" y="4151970"/>
            <a:ext cx="1186520" cy="10627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60EE1A5-B916-91BC-0126-802ECF63D7C7}"/>
              </a:ext>
            </a:extLst>
          </p:cNvPr>
          <p:cNvSpPr txBox="1"/>
          <p:nvPr/>
        </p:nvSpPr>
        <p:spPr>
          <a:xfrm>
            <a:off x="279129" y="5218438"/>
            <a:ext cx="837089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C6C030-5E33-F111-F221-708C19826735}"/>
              </a:ext>
            </a:extLst>
          </p:cNvPr>
          <p:cNvSpPr txBox="1"/>
          <p:nvPr/>
        </p:nvSpPr>
        <p:spPr>
          <a:xfrm>
            <a:off x="1547975" y="5473787"/>
            <a:ext cx="1311303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5F0B3C-788B-B158-B62A-4A6192C95605}"/>
              </a:ext>
            </a:extLst>
          </p:cNvPr>
          <p:cNvCxnSpPr>
            <a:cxnSpLocks/>
          </p:cNvCxnSpPr>
          <p:nvPr/>
        </p:nvCxnSpPr>
        <p:spPr bwMode="auto">
          <a:xfrm>
            <a:off x="695396" y="4025739"/>
            <a:ext cx="2606123" cy="2775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1DBA29C-C470-14BC-8DDB-43812C96A5E0}"/>
              </a:ext>
            </a:extLst>
          </p:cNvPr>
          <p:cNvCxnSpPr>
            <a:cxnSpLocks/>
          </p:cNvCxnSpPr>
          <p:nvPr/>
        </p:nvCxnSpPr>
        <p:spPr bwMode="auto">
          <a:xfrm>
            <a:off x="1911719" y="2697900"/>
            <a:ext cx="33592" cy="14403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08C0C91-377A-00F9-F818-8687C2AFAC9E}"/>
              </a:ext>
            </a:extLst>
          </p:cNvPr>
          <p:cNvSpPr/>
          <p:nvPr/>
        </p:nvSpPr>
        <p:spPr bwMode="auto">
          <a:xfrm rot="16200000" flipV="1">
            <a:off x="1022685" y="4344817"/>
            <a:ext cx="778599" cy="894966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2296A76-25A0-0ACB-85B8-2EA557CA5443}"/>
              </a:ext>
            </a:extLst>
          </p:cNvPr>
          <p:cNvSpPr/>
          <p:nvPr/>
        </p:nvSpPr>
        <p:spPr bwMode="auto">
          <a:xfrm rot="406934">
            <a:off x="877433" y="4173002"/>
            <a:ext cx="707866" cy="813661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5F7790A-FE3B-85CA-BDAE-D7BFA5DAA1C4}"/>
              </a:ext>
            </a:extLst>
          </p:cNvPr>
          <p:cNvSpPr/>
          <p:nvPr/>
        </p:nvSpPr>
        <p:spPr bwMode="auto">
          <a:xfrm rot="10800000" flipV="1">
            <a:off x="2337769" y="4343584"/>
            <a:ext cx="778599" cy="894966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387CC9A-36F4-92E1-348D-ED74BDAF7C1B}"/>
              </a:ext>
            </a:extLst>
          </p:cNvPr>
          <p:cNvSpPr/>
          <p:nvPr/>
        </p:nvSpPr>
        <p:spPr bwMode="auto">
          <a:xfrm rot="17100000">
            <a:off x="2058887" y="4612339"/>
            <a:ext cx="707866" cy="813661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C0BBC6D-DFEE-2ED5-16FA-BC7175161DEA}"/>
              </a:ext>
            </a:extLst>
          </p:cNvPr>
          <p:cNvSpPr/>
          <p:nvPr/>
        </p:nvSpPr>
        <p:spPr bwMode="auto">
          <a:xfrm rot="6245693">
            <a:off x="1117203" y="2854922"/>
            <a:ext cx="707866" cy="813661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B53EE89-9FB6-B837-99A8-F5A7950C39D8}"/>
              </a:ext>
            </a:extLst>
          </p:cNvPr>
          <p:cNvSpPr/>
          <p:nvPr/>
        </p:nvSpPr>
        <p:spPr bwMode="auto">
          <a:xfrm rot="184147" flipV="1">
            <a:off x="816069" y="3047232"/>
            <a:ext cx="778599" cy="894966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59DC64A-606C-E59E-9CA3-CDE167D091A5}"/>
              </a:ext>
            </a:extLst>
          </p:cNvPr>
          <p:cNvSpPr/>
          <p:nvPr/>
        </p:nvSpPr>
        <p:spPr bwMode="auto">
          <a:xfrm rot="11188895">
            <a:off x="2403339" y="3263786"/>
            <a:ext cx="707866" cy="813661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A402820-6D94-DDE6-5930-4296CA474365}"/>
              </a:ext>
            </a:extLst>
          </p:cNvPr>
          <p:cNvSpPr/>
          <p:nvPr/>
        </p:nvSpPr>
        <p:spPr bwMode="auto">
          <a:xfrm rot="5400000" flipV="1">
            <a:off x="2146252" y="2913617"/>
            <a:ext cx="778599" cy="894966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64E044C-26F4-1DAF-3F37-FA0C12B28EEB}"/>
              </a:ext>
            </a:extLst>
          </p:cNvPr>
          <p:cNvCxnSpPr>
            <a:cxnSpLocks/>
          </p:cNvCxnSpPr>
          <p:nvPr/>
        </p:nvCxnSpPr>
        <p:spPr bwMode="auto">
          <a:xfrm flipV="1">
            <a:off x="4371278" y="1676032"/>
            <a:ext cx="70700" cy="9705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4889160-6DD4-ACC8-3AEA-F1F249850E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78971" y="2659566"/>
            <a:ext cx="958746" cy="892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DEC823E-3F35-0911-DC46-2A4353BCA8E2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0012" y="2640920"/>
            <a:ext cx="1012673" cy="7106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134" name="Picture 133" descr="A red and blue rectangular object&#10;&#10;Description automatically generated">
            <a:extLst>
              <a:ext uri="{FF2B5EF4-FFF2-40B4-BE49-F238E27FC236}">
                <a16:creationId xmlns:a16="http://schemas.microsoft.com/office/drawing/2014/main" id="{20E0A416-6DAD-BE87-988F-408F990805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338" r="16329"/>
          <a:stretch/>
        </p:blipFill>
        <p:spPr>
          <a:xfrm>
            <a:off x="8132878" y="2510777"/>
            <a:ext cx="5791200" cy="53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789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C977EF-C4DD-2F2E-CBFC-E74CA62ABF44}"/>
              </a:ext>
            </a:extLst>
          </p:cNvPr>
          <p:cNvSpPr/>
          <p:nvPr/>
        </p:nvSpPr>
        <p:spPr bwMode="auto">
          <a:xfrm>
            <a:off x="5480785" y="1453343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D6BCF-DC92-C087-2EF0-549F8AF2606B}"/>
              </a:ext>
            </a:extLst>
          </p:cNvPr>
          <p:cNvSpPr/>
          <p:nvPr/>
        </p:nvSpPr>
        <p:spPr bwMode="auto">
          <a:xfrm>
            <a:off x="2667000" y="3142292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6603F9-6AAC-7EB6-6AE3-FC4E142DC1F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7200" y="1449110"/>
            <a:ext cx="2813785" cy="16931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A3BE52-0BE6-367B-5C42-2567B1CE3757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2815" y="3053543"/>
            <a:ext cx="2813785" cy="16889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547EF-4808-300D-DD1A-4F0AA51A0B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1385" y="1447800"/>
            <a:ext cx="2819400" cy="1694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973DC4-6F80-0A9D-D028-001A1DD06A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8416" y="3042544"/>
            <a:ext cx="1219200" cy="7275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A86882-8872-8740-4E4E-B6866C44FE3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0443" y="3133019"/>
            <a:ext cx="807703" cy="8080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19027A-3DFE-8C1F-A7D0-2C1DE9DC5311}"/>
              </a:ext>
            </a:extLst>
          </p:cNvPr>
          <p:cNvCxnSpPr>
            <a:cxnSpLocks/>
          </p:cNvCxnSpPr>
          <p:nvPr/>
        </p:nvCxnSpPr>
        <p:spPr bwMode="auto">
          <a:xfrm>
            <a:off x="2663218" y="3132516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DEF1E6-5F74-E3E2-D349-A66283B9AB71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>
            <a:off x="3467100" y="3142292"/>
            <a:ext cx="0" cy="7987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378781-6AD8-C16D-195E-32A1779755B3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 bwMode="auto">
          <a:xfrm flipH="1">
            <a:off x="2667000" y="3942392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DEA6BB-A9BE-E325-38A1-13980E29EF73}"/>
              </a:ext>
            </a:extLst>
          </p:cNvPr>
          <p:cNvCxnSpPr/>
          <p:nvPr/>
        </p:nvCxnSpPr>
        <p:spPr bwMode="auto">
          <a:xfrm>
            <a:off x="5480785" y="1454150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54EB9D-88D0-8C56-DBAB-9DB581AE2A55}"/>
              </a:ext>
            </a:extLst>
          </p:cNvPr>
          <p:cNvCxnSpPr>
            <a:cxnSpLocks/>
          </p:cNvCxnSpPr>
          <p:nvPr/>
        </p:nvCxnSpPr>
        <p:spPr bwMode="auto">
          <a:xfrm>
            <a:off x="7080985" y="1447800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42AA7-AB75-57D9-EF8A-7FCD0340F4EC}"/>
              </a:ext>
            </a:extLst>
          </p:cNvPr>
          <p:cNvSpPr/>
          <p:nvPr/>
        </p:nvSpPr>
        <p:spPr bwMode="auto">
          <a:xfrm>
            <a:off x="4570167" y="1990976"/>
            <a:ext cx="1600200" cy="1600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2C8569-2C92-20F8-D192-572459BA094E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4552" y="1985433"/>
            <a:ext cx="1607648" cy="16015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05F4E0-F025-8F48-AAF1-E047497796D1}"/>
              </a:ext>
            </a:extLst>
          </p:cNvPr>
          <p:cNvCxnSpPr>
            <a:cxnSpLocks/>
          </p:cNvCxnSpPr>
          <p:nvPr/>
        </p:nvCxnSpPr>
        <p:spPr bwMode="auto">
          <a:xfrm>
            <a:off x="4566385" y="1981200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47FD8-A3C2-60CB-4ABB-00F1F3C234EA}"/>
              </a:ext>
            </a:extLst>
          </p:cNvPr>
          <p:cNvCxnSpPr>
            <a:cxnSpLocks/>
            <a:stCxn id="23" idx="0"/>
            <a:endCxn id="23" idx="2"/>
          </p:cNvCxnSpPr>
          <p:nvPr/>
        </p:nvCxnSpPr>
        <p:spPr bwMode="auto">
          <a:xfrm>
            <a:off x="5370267" y="1990976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812363-ABA4-19BF-CFAC-C585EFC78E3E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 bwMode="auto">
          <a:xfrm flipH="1">
            <a:off x="4570167" y="2791076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D30273-D8BD-703D-B67B-12423A890F55}"/>
              </a:ext>
            </a:extLst>
          </p:cNvPr>
          <p:cNvSpPr/>
          <p:nvPr/>
        </p:nvSpPr>
        <p:spPr bwMode="auto">
          <a:xfrm>
            <a:off x="4661235" y="28542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E6B8491-95EC-5DE2-ECF4-B975FF9E5179}"/>
              </a:ext>
            </a:extLst>
          </p:cNvPr>
          <p:cNvSpPr/>
          <p:nvPr/>
        </p:nvSpPr>
        <p:spPr bwMode="auto">
          <a:xfrm rot="16021519" flipV="1">
            <a:off x="4859775" y="3044871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62C1EB0-FDA2-2A88-ECE2-D82A43CAFFAC}"/>
              </a:ext>
            </a:extLst>
          </p:cNvPr>
          <p:cNvSpPr/>
          <p:nvPr/>
        </p:nvSpPr>
        <p:spPr bwMode="auto">
          <a:xfrm flipH="1">
            <a:off x="5669628" y="28545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9BA3CF-B607-7189-5C38-240871CEF018}"/>
              </a:ext>
            </a:extLst>
          </p:cNvPr>
          <p:cNvSpPr/>
          <p:nvPr/>
        </p:nvSpPr>
        <p:spPr bwMode="auto">
          <a:xfrm rot="5578481" flipH="1" flipV="1">
            <a:off x="5460064" y="3045225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791F6B-3DF6-BD71-96C0-BB5356A19516}"/>
              </a:ext>
            </a:extLst>
          </p:cNvPr>
          <p:cNvSpPr/>
          <p:nvPr/>
        </p:nvSpPr>
        <p:spPr bwMode="auto">
          <a:xfrm flipV="1">
            <a:off x="4674237" y="2244976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0CB01A-DB4A-E45C-A06A-14A4298964A8}"/>
              </a:ext>
            </a:extLst>
          </p:cNvPr>
          <p:cNvSpPr/>
          <p:nvPr/>
        </p:nvSpPr>
        <p:spPr bwMode="auto">
          <a:xfrm rot="5578481">
            <a:off x="4872777" y="20738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E12DD5-3EE5-D8FD-2B34-DFB36F508094}"/>
              </a:ext>
            </a:extLst>
          </p:cNvPr>
          <p:cNvSpPr/>
          <p:nvPr/>
        </p:nvSpPr>
        <p:spPr bwMode="auto">
          <a:xfrm flipH="1" flipV="1">
            <a:off x="5682630" y="224533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529FCCC-6C7F-EE3A-758F-6DCE95DBC9DE}"/>
              </a:ext>
            </a:extLst>
          </p:cNvPr>
          <p:cNvSpPr/>
          <p:nvPr/>
        </p:nvSpPr>
        <p:spPr bwMode="auto">
          <a:xfrm rot="16021519" flipH="1">
            <a:off x="5473066" y="20741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E8A8AD-E268-6D72-1AEF-1C4B13F426F3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2354" y="3943591"/>
            <a:ext cx="806256" cy="810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3A0371-E784-B417-F8A9-2B0EFF4A01F9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 flipV="1">
            <a:off x="3467100" y="3921978"/>
            <a:ext cx="2374" cy="820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3CD00F-6220-8A0C-5B31-A85ADCFCBAD8}"/>
              </a:ext>
            </a:extLst>
          </p:cNvPr>
          <p:cNvCxnSpPr>
            <a:cxnSpLocks/>
          </p:cNvCxnSpPr>
          <p:nvPr/>
        </p:nvCxnSpPr>
        <p:spPr bwMode="auto">
          <a:xfrm>
            <a:off x="5485076" y="1446240"/>
            <a:ext cx="2540" cy="5349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D727AE-DB0A-8070-DAD1-13476B3A1C2F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82" y="3050799"/>
            <a:ext cx="9042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033121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1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58B73-3081-1901-BC05-76A7721B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10083"/>
            <a:ext cx="3200400" cy="2393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4C646-402F-F4E2-3E08-21F20486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09800"/>
            <a:ext cx="3200400" cy="238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23CD3-FF94-3AE2-D072-D069DEF3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97319"/>
            <a:ext cx="3200400" cy="2408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9B1EB-1331-1429-1D7B-245C7A40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597319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68230"/>
      </p:ext>
    </p:extLst>
  </p:cSld>
  <p:clrMapOvr>
    <a:masterClrMapping/>
  </p:clrMapOvr>
  <p:transition spd="med" advTm="6399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42BA-96D9-4E99-09B5-DB87FCFE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B9F3206-85CD-45E6-4CD7-443A336ADC4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9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comparison with Bae’s code. We do not expect very accurate results since the geometry and grid number are insufficient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Bae’s code produces lower wall friction. The reason is not due to time step, or grid resolutions, or domain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ED4F1-C117-D63A-886A-55263457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7975"/>
            <a:ext cx="3200400" cy="24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650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Similar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setting (Reb=13750)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5FBC-43D3-BFCB-BD36-243D9295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38400"/>
            <a:ext cx="3200400" cy="241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A437F-7D90-CDD2-06A0-05EB3A12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936624"/>
            <a:ext cx="3200400" cy="239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80332-839F-4115-7873-F57E04F8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438400"/>
            <a:ext cx="3200400" cy="238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4E4E0-9D66-C5CA-3AFA-03759D403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4943836"/>
            <a:ext cx="3200400" cy="2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9565"/>
      </p:ext>
    </p:extLst>
  </p:cSld>
  <p:clrMapOvr>
    <a:masterClrMapping/>
  </p:clrMapOvr>
  <p:transition spd="med" advTm="6399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with Bae’s code. Bae’s code is very dissipative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0BCFF-D620-3CBB-3A04-475C66DF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1309"/>
            <a:ext cx="3200400" cy="2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5300"/>
      </p:ext>
    </p:extLst>
  </p:cSld>
  <p:clrMapOvr>
    <a:masterClrMapping/>
  </p:clrMapOvr>
  <p:transition spd="med" advTm="6399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DB0D-C7A8-E826-4746-04D8875E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CC34-DD90-F195-065C-8690D567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358499-8047-EF37-77D2-D5BA9A2BEE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455888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FB58356-09D7-B518-3635-1FF228F56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B36FE-F869-875E-6729-16C6FD59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3200400" cy="24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7650"/>
      </p:ext>
    </p:extLst>
  </p:cSld>
  <p:clrMapOvr>
    <a:masterClrMapping/>
  </p:clrMapOvr>
  <p:transition spd="med" advTm="63997"/>
</p:sld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5A75991-3A6C-4BD3-AA58-94EE34BB479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</Words>
  <Application>Microsoft Office PowerPoint</Application>
  <PresentationFormat>On-screen Show (4:3)</PresentationFormat>
  <Paragraphs>344</Paragraphs>
  <Slides>48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Wingdings 2</vt:lpstr>
      <vt:lpstr>吉祥如意</vt:lpstr>
      <vt:lpstr>V&amp;V of WMLES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Square duct</vt:lpstr>
      <vt:lpstr>Square duct</vt:lpstr>
      <vt:lpstr>Cavity</vt:lpstr>
      <vt:lpstr>Cavity</vt:lpstr>
      <vt:lpstr>Cavity</vt:lpstr>
      <vt:lpstr>Moving frame</vt:lpstr>
      <vt:lpstr>Moving frame</vt:lpstr>
      <vt:lpstr>Moving frame</vt:lpstr>
      <vt:lpstr>Moving frame</vt:lpstr>
      <vt:lpstr>DIT</vt:lpstr>
      <vt:lpstr>DIT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Maochao XIAO</dc:title>
  <dc:creator>Soaring</dc:creator>
  <cp:lastModifiedBy>Maochao Xiao</cp:lastModifiedBy>
  <cp:revision>3233</cp:revision>
  <cp:lastPrinted>2019-05-29T07:11:56Z</cp:lastPrinted>
  <dcterms:created xsi:type="dcterms:W3CDTF">2006-08-16T00:00:00Z</dcterms:created>
  <dcterms:modified xsi:type="dcterms:W3CDTF">2024-10-30T11:21:50Z</dcterms:modified>
</cp:coreProperties>
</file>